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9" r:id="rId3"/>
    <p:sldId id="281" r:id="rId4"/>
    <p:sldId id="258" r:id="rId5"/>
    <p:sldId id="259" r:id="rId6"/>
    <p:sldId id="273" r:id="rId7"/>
    <p:sldId id="274" r:id="rId8"/>
    <p:sldId id="278" r:id="rId9"/>
    <p:sldId id="276" r:id="rId10"/>
    <p:sldId id="257" r:id="rId11"/>
    <p:sldId id="283" r:id="rId12"/>
    <p:sldId id="280" r:id="rId13"/>
    <p:sldId id="269" r:id="rId14"/>
    <p:sldId id="284" r:id="rId15"/>
    <p:sldId id="270" r:id="rId16"/>
    <p:sldId id="285" r:id="rId17"/>
    <p:sldId id="282" r:id="rId1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78735-61AB-46F5-9296-A16A803387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12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6BD1C-7C38-407D-AC1C-30502B581A6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3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1D120-B106-4838-A969-F0CA3B8526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926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74879-4B06-4C37-B934-CACEF310D83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3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E8017-33A8-45B5-9359-168B24D168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68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14621-8C2F-40BB-994B-2C0BF17C44A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7F84-8EBD-4185-9D3E-1C5BB221C31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81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BB432-DDA2-4FF5-BDBD-4D5826FAFE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5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4C960-2C54-4A62-B8EA-CD9F79CD6D9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95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C6EB78-E2F8-42D5-B96C-2BB16C1B11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888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5CD2A-9A42-462F-8CB3-59EFD624FF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38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0B60E54E-C5BD-4456-9C1F-1C9C74E5EF9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microsoft.com/office/2007/relationships/hdphoto" Target="../media/hdphoto2.wdp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</a:t>
            </a:r>
          </a:p>
        </p:txBody>
      </p:sp>
      <p:pic>
        <p:nvPicPr>
          <p:cNvPr id="2051" name="Picture 2" descr="http://25.media.tumblr.com/tumblr_lfrd3sC0lr1qg3lp8o1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-100013"/>
            <a:ext cx="9696450" cy="727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solidFill>
                  <a:schemeClr val="tx1"/>
                </a:solidFill>
              </a:rPr>
              <a:t>Stopping a car…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3276600" y="4648200"/>
            <a:ext cx="2667000" cy="1524000"/>
            <a:chOff x="2064" y="2928"/>
            <a:chExt cx="1680" cy="960"/>
          </a:xfrm>
        </p:grpSpPr>
        <p:sp>
          <p:nvSpPr>
            <p:cNvPr id="11279" name="Oval 4"/>
            <p:cNvSpPr>
              <a:spLocks noChangeArrowheads="1"/>
            </p:cNvSpPr>
            <p:nvPr/>
          </p:nvSpPr>
          <p:spPr bwMode="auto">
            <a:xfrm>
              <a:off x="2064" y="2928"/>
              <a:ext cx="1680" cy="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280" name="Text Box 5"/>
            <p:cNvSpPr txBox="1">
              <a:spLocks noChangeArrowheads="1"/>
            </p:cNvSpPr>
            <p:nvPr/>
          </p:nvSpPr>
          <p:spPr bwMode="auto">
            <a:xfrm>
              <a:off x="2208" y="3168"/>
              <a:ext cx="1392" cy="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 i="1" dirty="0">
                  <a:latin typeface="Comic Sans MS" pitchFamily="66" charset="0"/>
                  <a:ea typeface="ＭＳ Ｐゴシック" pitchFamily="-108" charset="-128"/>
                </a:rPr>
                <a:t>Braking distance</a:t>
              </a:r>
            </a:p>
          </p:txBody>
        </p:sp>
      </p:grpSp>
      <p:sp>
        <p:nvSpPr>
          <p:cNvPr id="3078" name="AutoShape 6"/>
          <p:cNvSpPr>
            <a:spLocks/>
          </p:cNvSpPr>
          <p:nvPr/>
        </p:nvSpPr>
        <p:spPr bwMode="auto">
          <a:xfrm>
            <a:off x="7010400" y="1219200"/>
            <a:ext cx="1847850" cy="857250"/>
          </a:xfrm>
          <a:prstGeom prst="borderCallout1">
            <a:avLst>
              <a:gd name="adj1" fmla="val 13333"/>
              <a:gd name="adj2" fmla="val -4125"/>
              <a:gd name="adj3" fmla="val 111111"/>
              <a:gd name="adj4" fmla="val -58764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Comic Sans MS" pitchFamily="66" charset="0"/>
                <a:ea typeface="ＭＳ Ｐゴシック" pitchFamily="-108" charset="-128"/>
              </a:rPr>
              <a:t>Too much alcohol</a:t>
            </a:r>
          </a:p>
        </p:txBody>
      </p:sp>
      <p:grpSp>
        <p:nvGrpSpPr>
          <p:cNvPr id="3079" name="Group 7"/>
          <p:cNvGrpSpPr>
            <a:grpSpLocks/>
          </p:cNvGrpSpPr>
          <p:nvPr/>
        </p:nvGrpSpPr>
        <p:grpSpPr bwMode="auto">
          <a:xfrm>
            <a:off x="3276600" y="1524000"/>
            <a:ext cx="2667000" cy="1524000"/>
            <a:chOff x="2064" y="960"/>
            <a:chExt cx="1680" cy="960"/>
          </a:xfrm>
        </p:grpSpPr>
        <p:sp>
          <p:nvSpPr>
            <p:cNvPr id="11277" name="Oval 8"/>
            <p:cNvSpPr>
              <a:spLocks noChangeArrowheads="1"/>
            </p:cNvSpPr>
            <p:nvPr/>
          </p:nvSpPr>
          <p:spPr bwMode="auto">
            <a:xfrm>
              <a:off x="2064" y="960"/>
              <a:ext cx="1680" cy="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278" name="Text Box 9"/>
            <p:cNvSpPr txBox="1">
              <a:spLocks noChangeArrowheads="1"/>
            </p:cNvSpPr>
            <p:nvPr/>
          </p:nvSpPr>
          <p:spPr bwMode="auto">
            <a:xfrm>
              <a:off x="2208" y="1200"/>
              <a:ext cx="1392" cy="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 i="1" dirty="0">
                  <a:latin typeface="Comic Sans MS" pitchFamily="66" charset="0"/>
                  <a:ea typeface="ＭＳ Ｐゴシック" pitchFamily="-108" charset="-128"/>
                </a:rPr>
                <a:t>Thinking distance</a:t>
              </a:r>
            </a:p>
          </p:txBody>
        </p:sp>
      </p:grpSp>
      <p:sp>
        <p:nvSpPr>
          <p:cNvPr id="3082" name="AutoShape 10"/>
          <p:cNvSpPr>
            <a:spLocks/>
          </p:cNvSpPr>
          <p:nvPr/>
        </p:nvSpPr>
        <p:spPr bwMode="auto">
          <a:xfrm>
            <a:off x="457200" y="1219200"/>
            <a:ext cx="1847850" cy="533400"/>
          </a:xfrm>
          <a:prstGeom prst="borderCallout1">
            <a:avLst>
              <a:gd name="adj1" fmla="val 21431"/>
              <a:gd name="adj2" fmla="val 104125"/>
              <a:gd name="adj3" fmla="val 139287"/>
              <a:gd name="adj4" fmla="val 156699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  <a:ea typeface="ＭＳ Ｐゴシック" pitchFamily="-108" charset="-128"/>
              </a:rPr>
              <a:t>Tiredness</a:t>
            </a:r>
          </a:p>
        </p:txBody>
      </p:sp>
      <p:sp>
        <p:nvSpPr>
          <p:cNvPr id="3083" name="AutoShape 11"/>
          <p:cNvSpPr>
            <a:spLocks/>
          </p:cNvSpPr>
          <p:nvPr/>
        </p:nvSpPr>
        <p:spPr bwMode="auto">
          <a:xfrm>
            <a:off x="533400" y="2362200"/>
            <a:ext cx="1847850" cy="857250"/>
          </a:xfrm>
          <a:prstGeom prst="borderCallout1">
            <a:avLst>
              <a:gd name="adj1" fmla="val 13333"/>
              <a:gd name="adj2" fmla="val 104125"/>
              <a:gd name="adj3" fmla="val 4444"/>
              <a:gd name="adj4" fmla="val 147421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  <a:ea typeface="ＭＳ Ｐゴシック" pitchFamily="-108" charset="-128"/>
              </a:rPr>
              <a:t>Too many drugs</a:t>
            </a:r>
          </a:p>
        </p:txBody>
      </p:sp>
      <p:sp>
        <p:nvSpPr>
          <p:cNvPr id="3084" name="AutoShape 12"/>
          <p:cNvSpPr>
            <a:spLocks/>
          </p:cNvSpPr>
          <p:nvPr/>
        </p:nvSpPr>
        <p:spPr bwMode="auto">
          <a:xfrm>
            <a:off x="6858000" y="4267200"/>
            <a:ext cx="1847850" cy="457200"/>
          </a:xfrm>
          <a:prstGeom prst="borderCallout1">
            <a:avLst>
              <a:gd name="adj1" fmla="val 25000"/>
              <a:gd name="adj2" fmla="val -4125"/>
              <a:gd name="adj3" fmla="val 145833"/>
              <a:gd name="adj4" fmla="val -61856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  <a:ea typeface="ＭＳ Ｐゴシック" pitchFamily="-108" charset="-128"/>
              </a:rPr>
              <a:t>Wet roads</a:t>
            </a:r>
          </a:p>
        </p:txBody>
      </p:sp>
      <p:sp>
        <p:nvSpPr>
          <p:cNvPr id="3085" name="AutoShape 13"/>
          <p:cNvSpPr>
            <a:spLocks/>
          </p:cNvSpPr>
          <p:nvPr/>
        </p:nvSpPr>
        <p:spPr bwMode="auto">
          <a:xfrm>
            <a:off x="7010400" y="5638800"/>
            <a:ext cx="1847850" cy="857250"/>
          </a:xfrm>
          <a:prstGeom prst="borderCallout1">
            <a:avLst>
              <a:gd name="adj1" fmla="val 13333"/>
              <a:gd name="adj2" fmla="val -4125"/>
              <a:gd name="adj3" fmla="val -11111"/>
              <a:gd name="adj4" fmla="val -58764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  <a:ea typeface="ＭＳ Ｐゴシック" pitchFamily="-108" charset="-128"/>
              </a:rPr>
              <a:t>Driving too fast</a:t>
            </a:r>
          </a:p>
        </p:txBody>
      </p:sp>
      <p:sp>
        <p:nvSpPr>
          <p:cNvPr id="3086" name="AutoShape 14"/>
          <p:cNvSpPr>
            <a:spLocks/>
          </p:cNvSpPr>
          <p:nvPr/>
        </p:nvSpPr>
        <p:spPr bwMode="auto">
          <a:xfrm>
            <a:off x="381000" y="5619750"/>
            <a:ext cx="2209800" cy="857250"/>
          </a:xfrm>
          <a:prstGeom prst="borderCallout1">
            <a:avLst>
              <a:gd name="adj1" fmla="val 13333"/>
              <a:gd name="adj2" fmla="val 103449"/>
              <a:gd name="adj3" fmla="val 0"/>
              <a:gd name="adj4" fmla="val 131032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  <a:ea typeface="ＭＳ Ｐゴシック" pitchFamily="-108" charset="-128"/>
              </a:rPr>
              <a:t>Tyres/brakes worn out</a:t>
            </a:r>
          </a:p>
        </p:txBody>
      </p:sp>
      <p:sp>
        <p:nvSpPr>
          <p:cNvPr id="3087" name="AutoShape 15"/>
          <p:cNvSpPr>
            <a:spLocks/>
          </p:cNvSpPr>
          <p:nvPr/>
        </p:nvSpPr>
        <p:spPr bwMode="auto">
          <a:xfrm>
            <a:off x="457200" y="4419600"/>
            <a:ext cx="1847850" cy="533400"/>
          </a:xfrm>
          <a:prstGeom prst="borderCallout1">
            <a:avLst>
              <a:gd name="adj1" fmla="val 21431"/>
              <a:gd name="adj2" fmla="val 104125"/>
              <a:gd name="adj3" fmla="val 139287"/>
              <a:gd name="adj4" fmla="val 154639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  <a:ea typeface="ＭＳ Ｐゴシック" pitchFamily="-108" charset="-128"/>
              </a:rPr>
              <a:t>Icy roads</a:t>
            </a:r>
          </a:p>
        </p:txBody>
      </p:sp>
      <p:sp>
        <p:nvSpPr>
          <p:cNvPr id="3088" name="AutoShape 16"/>
          <p:cNvSpPr>
            <a:spLocks/>
          </p:cNvSpPr>
          <p:nvPr/>
        </p:nvSpPr>
        <p:spPr bwMode="auto">
          <a:xfrm>
            <a:off x="7010400" y="2438400"/>
            <a:ext cx="1847850" cy="857250"/>
          </a:xfrm>
          <a:prstGeom prst="borderCallout1">
            <a:avLst>
              <a:gd name="adj1" fmla="val 13333"/>
              <a:gd name="adj2" fmla="val -4125"/>
              <a:gd name="adj3" fmla="val 28889"/>
              <a:gd name="adj4" fmla="val -69074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itchFamily="66" charset="0"/>
                <a:ea typeface="ＭＳ Ｐゴシック" pitchFamily="-108" charset="-128"/>
              </a:rPr>
              <a:t>Poor visibility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480048" y="3219450"/>
            <a:ext cx="223420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1500" kern="0" dirty="0">
                <a:solidFill>
                  <a:schemeClr val="tx1"/>
                </a:solidFill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 animBg="1" autoUpdateAnimBg="0"/>
      <p:bldP spid="3082" grpId="0" animBg="1" autoUpdateAnimBg="0"/>
      <p:bldP spid="3083" grpId="0" animBg="1" autoUpdateAnimBg="0"/>
      <p:bldP spid="3084" grpId="0" animBg="1" autoUpdateAnimBg="0"/>
      <p:bldP spid="3085" grpId="0" animBg="1" autoUpdateAnimBg="0"/>
      <p:bldP spid="3086" grpId="0" animBg="1" autoUpdateAnimBg="0"/>
      <p:bldP spid="3087" grpId="0" animBg="1" autoUpdateAnimBg="0"/>
      <p:bldP spid="3088" grpId="0" animBg="1" autoUpdateAnimBg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2576513" y="254000"/>
            <a:ext cx="8229600" cy="1143000"/>
          </a:xfrm>
        </p:spPr>
        <p:txBody>
          <a:bodyPr/>
          <a:lstStyle/>
          <a:p>
            <a:r>
              <a:rPr lang="en-GB" altLang="en-US" u="sng" dirty="0"/>
              <a:t>Experiment</a:t>
            </a:r>
          </a:p>
        </p:txBody>
      </p:sp>
      <p:pic>
        <p:nvPicPr>
          <p:cNvPr id="12291" name="Picture 2" descr="http://image.shutterstock.com/display_pic_with_logo/256531/256531,1278516363,1/stock-vector-holding-hand-in-the-intermittently-position-as-a-clip-art-567078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b="26137"/>
          <a:stretch>
            <a:fillRect/>
          </a:stretch>
        </p:blipFill>
        <p:spPr bwMode="auto">
          <a:xfrm rot="10550026" flipH="1" flipV="1">
            <a:off x="-946150" y="3200400"/>
            <a:ext cx="454183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237038" y="3394075"/>
            <a:ext cx="49069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defRPr/>
            </a:pPr>
            <a:r>
              <a:rPr lang="en-GB" kern="0" dirty="0"/>
              <a:t>Get your partner to drop the ruler vertically.</a:t>
            </a:r>
          </a:p>
          <a:p>
            <a:pPr algn="l">
              <a:defRPr/>
            </a:pPr>
            <a:endParaRPr lang="en-GB" kern="0" dirty="0"/>
          </a:p>
          <a:p>
            <a:pPr algn="l">
              <a:defRPr/>
            </a:pPr>
            <a:r>
              <a:rPr lang="en-GB" kern="0" dirty="0"/>
              <a:t>React and catch it!</a:t>
            </a:r>
          </a:p>
          <a:p>
            <a:pPr algn="l">
              <a:defRPr/>
            </a:pPr>
            <a:endParaRPr lang="en-GB" kern="0" dirty="0"/>
          </a:p>
          <a:p>
            <a:pPr algn="l">
              <a:defRPr/>
            </a:pPr>
            <a:endParaRPr lang="en-GB" kern="0" dirty="0"/>
          </a:p>
        </p:txBody>
      </p:sp>
      <p:pic>
        <p:nvPicPr>
          <p:cNvPr id="12293" name="Picture 2" descr="http://nicecliparts.com/download/Rul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-1827213"/>
            <a:ext cx="1381125" cy="571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Reaction times.</a:t>
            </a:r>
            <a:br>
              <a:rPr lang="en-GB" altLang="en-US"/>
            </a:br>
            <a:r>
              <a:rPr lang="en-GB" altLang="en-US"/>
              <a:t>What is your reaction time?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58888" y="3213100"/>
          <a:ext cx="6096000" cy="3475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139">
                <a:tc>
                  <a:txBody>
                    <a:bodyPr/>
                    <a:lstStyle/>
                    <a:p>
                      <a:endParaRPr lang="en-GB" sz="36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en-GB" sz="3600" dirty="0"/>
                        <a:t>Reaction time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4899">
                <a:tc>
                  <a:txBody>
                    <a:bodyPr/>
                    <a:lstStyle/>
                    <a:p>
                      <a:r>
                        <a:rPr lang="en-GB" sz="3600" dirty="0"/>
                        <a:t>10cm</a:t>
                      </a:r>
                    </a:p>
                    <a:p>
                      <a:r>
                        <a:rPr lang="en-GB" sz="3600" dirty="0"/>
                        <a:t>20cm</a:t>
                      </a:r>
                    </a:p>
                    <a:p>
                      <a:r>
                        <a:rPr lang="en-GB" sz="3600" dirty="0"/>
                        <a:t>30cm</a:t>
                      </a:r>
                    </a:p>
                    <a:p>
                      <a:r>
                        <a:rPr lang="en-GB" sz="3600" dirty="0"/>
                        <a:t>40cm</a:t>
                      </a:r>
                    </a:p>
                    <a:p>
                      <a:r>
                        <a:rPr lang="en-GB" sz="3600" dirty="0"/>
                        <a:t>50cm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en-GB" sz="3600" dirty="0"/>
                        <a:t>0.14s</a:t>
                      </a:r>
                    </a:p>
                    <a:p>
                      <a:r>
                        <a:rPr lang="en-GB" sz="3600" dirty="0"/>
                        <a:t>0.20s</a:t>
                      </a:r>
                    </a:p>
                    <a:p>
                      <a:r>
                        <a:rPr lang="en-GB" sz="3600" dirty="0"/>
                        <a:t>0.24s</a:t>
                      </a:r>
                    </a:p>
                    <a:p>
                      <a:r>
                        <a:rPr lang="en-GB" sz="3600" dirty="0"/>
                        <a:t>0.28s</a:t>
                      </a:r>
                    </a:p>
                    <a:p>
                      <a:r>
                        <a:rPr lang="en-GB" sz="3600" dirty="0"/>
                        <a:t>0.31s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 bwMode="auto">
          <a:xfrm>
            <a:off x="11113" y="18415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altLang="en-US" kern="0" dirty="0">
                <a:solidFill>
                  <a:srgbClr val="FF0000"/>
                </a:solidFill>
              </a:rPr>
              <a:t>Task: Measure it three times and take an average.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23850" y="3175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Reaction time ___ secs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1188" y="981075"/>
          <a:ext cx="8281987" cy="5699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5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719">
                <a:tc>
                  <a:txBody>
                    <a:bodyPr/>
                    <a:lstStyle/>
                    <a:p>
                      <a:r>
                        <a:rPr lang="en-GB" sz="3200" dirty="0"/>
                        <a:t>Speed (mph)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Speed (m/s)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Thinking distance</a:t>
                      </a:r>
                    </a:p>
                    <a:p>
                      <a:r>
                        <a:rPr lang="en-GB" sz="3200" dirty="0"/>
                        <a:t>(speed x reaction time)</a:t>
                      </a:r>
                    </a:p>
                  </a:txBody>
                  <a:tcPr marL="91445" marR="91445" marT="45691" marB="456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051">
                <a:tc>
                  <a:txBody>
                    <a:bodyPr/>
                    <a:lstStyle/>
                    <a:p>
                      <a:r>
                        <a:rPr lang="en-GB" sz="3200" dirty="0"/>
                        <a:t>20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  <a:endParaRPr lang="en-GB" sz="4800" dirty="0"/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endParaRPr lang="en-GB" sz="3200"/>
                    </a:p>
                  </a:txBody>
                  <a:tcPr marL="91445" marR="91445" marT="45691" marB="456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051">
                <a:tc>
                  <a:txBody>
                    <a:bodyPr/>
                    <a:lstStyle/>
                    <a:p>
                      <a:r>
                        <a:rPr lang="en-GB" sz="3200" dirty="0"/>
                        <a:t>30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</a:t>
                      </a:r>
                      <a:endParaRPr lang="en-GB" sz="4800" dirty="0"/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endParaRPr lang="en-GB" sz="3200"/>
                    </a:p>
                  </a:txBody>
                  <a:tcPr marL="91445" marR="91445" marT="45691" marB="456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051">
                <a:tc>
                  <a:txBody>
                    <a:bodyPr/>
                    <a:lstStyle/>
                    <a:p>
                      <a:r>
                        <a:rPr lang="en-GB" sz="3200" dirty="0"/>
                        <a:t>40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17.8</a:t>
                      </a:r>
                      <a:endParaRPr lang="en-GB" sz="4800" dirty="0"/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endParaRPr lang="en-GB" sz="3200"/>
                    </a:p>
                  </a:txBody>
                  <a:tcPr marL="91445" marR="91445" marT="45691" marB="456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051">
                <a:tc>
                  <a:txBody>
                    <a:bodyPr/>
                    <a:lstStyle/>
                    <a:p>
                      <a:r>
                        <a:rPr lang="en-GB" sz="3200" dirty="0"/>
                        <a:t>50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22.3</a:t>
                      </a:r>
                      <a:endParaRPr lang="en-GB" sz="4800" dirty="0"/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endParaRPr lang="en-GB" sz="3200" dirty="0"/>
                    </a:p>
                  </a:txBody>
                  <a:tcPr marL="91445" marR="91445" marT="45691" marB="456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051">
                <a:tc>
                  <a:txBody>
                    <a:bodyPr/>
                    <a:lstStyle/>
                    <a:p>
                      <a:r>
                        <a:rPr lang="en-GB" sz="3200" dirty="0"/>
                        <a:t>60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26.8</a:t>
                      </a:r>
                      <a:endParaRPr lang="en-GB" sz="4800" dirty="0"/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endParaRPr lang="en-GB" sz="3200" dirty="0"/>
                    </a:p>
                  </a:txBody>
                  <a:tcPr marL="91445" marR="91445" marT="45691" marB="456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051">
                <a:tc>
                  <a:txBody>
                    <a:bodyPr/>
                    <a:lstStyle/>
                    <a:p>
                      <a:r>
                        <a:rPr lang="en-GB" sz="3200" dirty="0"/>
                        <a:t>70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31.2</a:t>
                      </a:r>
                      <a:endParaRPr lang="en-GB" sz="4800" dirty="0"/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endParaRPr lang="en-GB" sz="3200" dirty="0"/>
                    </a:p>
                  </a:txBody>
                  <a:tcPr marL="91445" marR="91445" marT="45691" marB="456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051">
                <a:tc>
                  <a:txBody>
                    <a:bodyPr/>
                    <a:lstStyle/>
                    <a:p>
                      <a:r>
                        <a:rPr lang="en-GB" sz="3200" dirty="0"/>
                        <a:t>80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35.7</a:t>
                      </a:r>
                      <a:endParaRPr lang="en-GB" sz="4800" dirty="0"/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endParaRPr lang="en-GB" sz="3200" dirty="0"/>
                    </a:p>
                  </a:txBody>
                  <a:tcPr marL="91445" marR="91445" marT="45691" marB="456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9051">
                <a:tc>
                  <a:txBody>
                    <a:bodyPr/>
                    <a:lstStyle/>
                    <a:p>
                      <a:r>
                        <a:rPr lang="en-GB" sz="3200" dirty="0"/>
                        <a:t>100</a:t>
                      </a:r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r>
                        <a:rPr lang="en-GB" sz="3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44.7</a:t>
                      </a:r>
                      <a:endParaRPr lang="en-GB" sz="4800" dirty="0"/>
                    </a:p>
                  </a:txBody>
                  <a:tcPr marL="91445" marR="91445" marT="45691" marB="45691"/>
                </a:tc>
                <a:tc>
                  <a:txBody>
                    <a:bodyPr/>
                    <a:lstStyle/>
                    <a:p>
                      <a:endParaRPr lang="en-GB" sz="3200" dirty="0"/>
                    </a:p>
                  </a:txBody>
                  <a:tcPr marL="91445" marR="91445" marT="45691" marB="4569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8964488" cy="1143000"/>
          </a:xfrm>
        </p:spPr>
        <p:txBody>
          <a:bodyPr/>
          <a:lstStyle/>
          <a:p>
            <a:r>
              <a:rPr lang="en-GB" sz="4000" i="1" dirty="0">
                <a:solidFill>
                  <a:srgbClr val="0070C0"/>
                </a:solidFill>
              </a:rPr>
              <a:t>Guess… </a:t>
            </a:r>
            <a:r>
              <a:rPr lang="en-GB" sz="4000" dirty="0"/>
              <a:t>What is the stopping distance of a car travelling at </a:t>
            </a:r>
            <a:r>
              <a:rPr lang="en-GB" sz="4000" b="1" dirty="0">
                <a:solidFill>
                  <a:srgbClr val="FF0000"/>
                </a:solidFill>
              </a:rPr>
              <a:t>70mph</a:t>
            </a:r>
            <a:r>
              <a:rPr lang="en-GB" sz="4000" dirty="0"/>
              <a:t>? </a:t>
            </a:r>
            <a:br>
              <a:rPr lang="en-GB" sz="4000" dirty="0"/>
            </a:br>
            <a:r>
              <a:rPr lang="en-GB" sz="1600" dirty="0"/>
              <a:t>    </a:t>
            </a:r>
            <a:br>
              <a:rPr lang="en-GB" sz="4000" dirty="0"/>
            </a:br>
            <a:r>
              <a:rPr lang="en-GB" sz="4000" i="1" dirty="0"/>
              <a:t>(National speed limit on a motorway)</a:t>
            </a:r>
          </a:p>
        </p:txBody>
      </p:sp>
      <p:pic>
        <p:nvPicPr>
          <p:cNvPr id="39938" name="Picture 2" descr="http://38.media.tumblr.com/bd22c59cf9eadc1efcc00121ffe74528/tumblr_myxpeaPhuS1s1efqyo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624736" cy="48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9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36174" r="3836" b="21970"/>
          <a:stretch>
            <a:fillRect/>
          </a:stretch>
        </p:blipFill>
        <p:spPr bwMode="auto">
          <a:xfrm>
            <a:off x="0" y="404813"/>
            <a:ext cx="90741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5376" y="188640"/>
            <a:ext cx="9299376" cy="1143000"/>
          </a:xfrm>
        </p:spPr>
        <p:txBody>
          <a:bodyPr/>
          <a:lstStyle/>
          <a:p>
            <a:r>
              <a:rPr lang="en-GB" dirty="0"/>
              <a:t>So… why are these the same distance apart in all three lanes?...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://www.blueschoolofmotoring.com/media/keep-apart-2-chevrons-road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56793"/>
            <a:ext cx="697002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lipartbest.com/cliparts/yio/g55/yiog55r6T.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204864"/>
            <a:ext cx="3901616" cy="39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19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229600" cy="1143000"/>
          </a:xfrm>
        </p:spPr>
        <p:txBody>
          <a:bodyPr/>
          <a:lstStyle/>
          <a:p>
            <a:r>
              <a:rPr lang="en-GB" altLang="en-US"/>
              <a:t>H/w Make a poster outlining the factors that effect cars stopping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84313"/>
            <a:ext cx="6372225" cy="4525962"/>
          </a:xfrm>
        </p:spPr>
        <p:txBody>
          <a:bodyPr/>
          <a:lstStyle/>
          <a:p>
            <a:pPr>
              <a:defRPr/>
            </a:pPr>
            <a:r>
              <a:rPr lang="en-GB" i="1" dirty="0"/>
              <a:t>Include statistics on distances for different speeds/roads</a:t>
            </a:r>
          </a:p>
          <a:p>
            <a:pPr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dirty="0"/>
              <a:t>Break it into two:</a:t>
            </a:r>
          </a:p>
          <a:p>
            <a:pPr marL="0" indent="0">
              <a:buFontTx/>
              <a:buNone/>
              <a:defRPr/>
            </a:pPr>
            <a:r>
              <a:rPr lang="en-GB" b="1" u="sng" dirty="0"/>
              <a:t>Thinking distance </a:t>
            </a:r>
            <a:r>
              <a:rPr lang="en-GB" dirty="0"/>
              <a:t>(driver’s reaction distance)</a:t>
            </a:r>
          </a:p>
          <a:p>
            <a:pPr marL="0" indent="0">
              <a:buFontTx/>
              <a:buNone/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b="1" u="sng" dirty="0"/>
              <a:t>Braking distance </a:t>
            </a:r>
            <a:r>
              <a:rPr lang="en-GB" dirty="0"/>
              <a:t>(distance it takes the car to stop after the driver has applied the brakes)</a:t>
            </a:r>
          </a:p>
        </p:txBody>
      </p:sp>
      <p:pic>
        <p:nvPicPr>
          <p:cNvPr id="16388" name="Picture 2" descr="http://www.roadcover.co.za/wp-content/uploads/2011/09/car-crash-wallpapers_5294_1024x7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9"/>
          <a:stretch>
            <a:fillRect/>
          </a:stretch>
        </p:blipFill>
        <p:spPr bwMode="auto">
          <a:xfrm>
            <a:off x="5580063" y="2081213"/>
            <a:ext cx="4791075" cy="477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100" name="Picture 2" descr="http://25.media.tumblr.com/tumblr_mcto2mkniR1qg39ewo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0" y="0"/>
            <a:ext cx="10645775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6" name="Picture 2" descr="http://24.media.tumblr.com/dc5ec5ded983eb16178d72a6bc9a8d42/tumblr_meq153VGhw1rgiz3jo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8953500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What causes car crashes?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097" y="5468550"/>
            <a:ext cx="8229600" cy="681037"/>
          </a:xfrm>
        </p:spPr>
        <p:txBody>
          <a:bodyPr/>
          <a:lstStyle/>
          <a:p>
            <a:pPr eaLnBrk="1" hangingPunct="1"/>
            <a:r>
              <a:rPr lang="en-GB" altLang="en-US" dirty="0"/>
              <a:t>Write down everything you can think of</a:t>
            </a:r>
          </a:p>
        </p:txBody>
      </p:sp>
      <p:pic>
        <p:nvPicPr>
          <p:cNvPr id="5124" name="Picture 4" descr="529698%20Hellacious%20Car%20Cr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20"/>
            <a:ext cx="7416626" cy="452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http://karanvir-productions.googlecode.com/files/RNB%20Trol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50800"/>
            <a:ext cx="3667125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Break it down: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Human factors</a:t>
            </a:r>
          </a:p>
          <a:p>
            <a:pPr eaLnBrk="1" hangingPunct="1"/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/>
            <a:r>
              <a:rPr lang="en-GB" altLang="en-US"/>
              <a:t>Car or road factors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7" descr="http://bestclipartblog.com/clipart-pics/trees-clip-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25" y="188497"/>
            <a:ext cx="281940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17" descr="http://bestclipartblog.com/clipart-pics/trees-clip-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476" y="188497"/>
            <a:ext cx="2817812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7" descr="http://bestclipartblog.com/clipart-pics/trees-clip-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31981"/>
            <a:ext cx="281940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044575" y="2111375"/>
            <a:ext cx="11737975" cy="1677988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925513" y="3119438"/>
            <a:ext cx="11737976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7175" name="Picture 2" descr="http://www.gospelgifs.com/art_pages_04/images/car-00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89050"/>
            <a:ext cx="309562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74440" y="1556793"/>
            <a:ext cx="405224" cy="494482"/>
            <a:chOff x="1674440" y="1556793"/>
            <a:chExt cx="405224" cy="494482"/>
          </a:xfrm>
        </p:grpSpPr>
        <p:grpSp>
          <p:nvGrpSpPr>
            <p:cNvPr id="16" name="Group 15"/>
            <p:cNvGrpSpPr/>
            <p:nvPr/>
          </p:nvGrpSpPr>
          <p:grpSpPr>
            <a:xfrm>
              <a:off x="1674440" y="1556793"/>
              <a:ext cx="405224" cy="494482"/>
              <a:chOff x="3505199" y="438150"/>
              <a:chExt cx="3947566" cy="4817099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43" t="33654" r="49735" b="58495"/>
              <a:stretch/>
            </p:blipFill>
            <p:spPr bwMode="auto">
              <a:xfrm>
                <a:off x="3505199" y="438150"/>
                <a:ext cx="3947566" cy="4817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57" t="37394" r="50997" b="62372"/>
              <a:stretch/>
            </p:blipFill>
            <p:spPr bwMode="auto">
              <a:xfrm rot="445605">
                <a:off x="4958936" y="3093168"/>
                <a:ext cx="1213910" cy="1352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57" t="37394" r="50997" b="62372"/>
              <a:stretch/>
            </p:blipFill>
            <p:spPr bwMode="auto">
              <a:xfrm rot="445605">
                <a:off x="5230363" y="2901607"/>
                <a:ext cx="1213910" cy="1352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184" name="Picture 16" descr="http://cliparts101.com/files/752/A91DF24024A81AEDCE2B093D36A27F3D/Smile_1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3082" y="1852325"/>
              <a:ext cx="153673" cy="11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4" t="31648" r="43475" b="57291"/>
          <a:stretch>
            <a:fillRect/>
          </a:stretch>
        </p:blipFill>
        <p:spPr bwMode="auto">
          <a:xfrm>
            <a:off x="200550" y="327026"/>
            <a:ext cx="4319588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AutoShape 5" descr="http://www.clker.com/cliparts/k/E/T/g/5/y/gras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80" name="AutoShape 7" descr="http://www.clker.com/cliparts/k/E/T/g/5/y/grass.sv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81" name="AutoShape 9" descr="http://www.clker.com/cliparts/k/E/T/g/5/y/grass.sv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82" name="AutoShape 11" descr="http://www.clker.com/cliparts/k/E/T/g/5/y/grass.svg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5" name="Picture 6" descr="http://doodlekidz.com/1024/clip-art-illustration-of-a-blond-haired-boy-playing-ball-with-a-puppy-by-rogue-design-and-image-42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6698" r="348" b="7014"/>
          <a:stretch/>
        </p:blipFill>
        <p:spPr bwMode="auto">
          <a:xfrm flipH="1">
            <a:off x="7002021" y="1289050"/>
            <a:ext cx="971610" cy="143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pad3.whstatic.com/images/thumb/b/b0/Drive-a-Car-With-an-Automatic-Transmission-Step-7.jpg/550px-Drive-a-Car-With-an-Automatic-Transmission-Step-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79" y="811423"/>
            <a:ext cx="5543793" cy="3841713"/>
          </a:xfrm>
          <a:prstGeom prst="rect">
            <a:avLst/>
          </a:prstGeom>
          <a:noFill/>
          <a:ln w="177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-1.4059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2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1.40417 -0.0053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20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7.40741E-7 L -1.40243 -0.00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2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138112" y="2609850"/>
            <a:ext cx="4259263" cy="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-1464444" y="2714624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Thinking distance</a:t>
            </a:r>
          </a:p>
        </p:txBody>
      </p:sp>
      <p:pic>
        <p:nvPicPr>
          <p:cNvPr id="819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4" t="31648" r="43475" b="57291"/>
          <a:stretch>
            <a:fillRect/>
          </a:stretch>
        </p:blipFill>
        <p:spPr bwMode="auto">
          <a:xfrm>
            <a:off x="153988" y="260350"/>
            <a:ext cx="276225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-180528" y="3645024"/>
            <a:ext cx="94678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kern="0" dirty="0">
                <a:solidFill>
                  <a:srgbClr val="0070C0"/>
                </a:solidFill>
              </a:rPr>
              <a:t>What effects the thinking distance?</a:t>
            </a:r>
          </a:p>
        </p:txBody>
      </p:sp>
      <p:pic>
        <p:nvPicPr>
          <p:cNvPr id="7177" name="Picture 9" descr="http://www.splitendzsalon.com/files/2012/02/AnimatedStopwatc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06" y="0"/>
            <a:ext cx="1493837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076056" y="-1069976"/>
            <a:ext cx="1716087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9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0" name="Picture 6" descr="http://doodlekidz.com/1024/clip-art-illustration-of-a-blond-haired-boy-playing-ball-with-a-puppy-by-rogue-design-and-image-42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6698" r="348" b="7014"/>
          <a:stretch/>
        </p:blipFill>
        <p:spPr bwMode="auto">
          <a:xfrm flipH="1">
            <a:off x="7467052" y="321431"/>
            <a:ext cx="1585419" cy="234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pad3.whstatic.com/images/thumb/b/b0/Drive-a-Car-With-an-Automatic-Transmission-Step-7.jpg/550px-Drive-a-Car-With-an-Automatic-Transmission-Step-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7449"/>
            <a:ext cx="2450453" cy="1698104"/>
          </a:xfrm>
          <a:prstGeom prst="rect">
            <a:avLst/>
          </a:prstGeom>
          <a:noFill/>
          <a:ln w="177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://pad3.whstatic.com/images/thumb/b/b0/Drive-a-Car-With-an-Automatic-Transmission-Step-7.jpg/550px-Drive-a-Car-With-an-Automatic-Transmission-Step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67" y="123831"/>
            <a:ext cx="1898736" cy="1315777"/>
          </a:xfrm>
          <a:prstGeom prst="rect">
            <a:avLst/>
          </a:prstGeom>
          <a:noFill/>
          <a:ln w="177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027113" y="3119438"/>
            <a:ext cx="11736388" cy="1677987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908050" y="4125913"/>
            <a:ext cx="11736388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577975" y="-195756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4000" i="1" kern="0" dirty="0">
                <a:solidFill>
                  <a:schemeClr val="accent4">
                    <a:lumMod val="85000"/>
                    <a:lumOff val="15000"/>
                  </a:schemeClr>
                </a:solidFill>
              </a:rPr>
              <a:t>Brakes have been applied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50825" y="4999038"/>
            <a:ext cx="5888038" cy="0"/>
          </a:xfrm>
          <a:prstGeom prst="straightConnector1">
            <a:avLst/>
          </a:prstGeom>
          <a:ln w="76200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-612775" y="49895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4000" kern="0" dirty="0">
                <a:solidFill>
                  <a:srgbClr val="7030A0"/>
                </a:solidFill>
              </a:rPr>
              <a:t>Braking distance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-5472113" y="1262063"/>
            <a:ext cx="5400675" cy="2889250"/>
            <a:chOff x="-5472637" y="1261863"/>
            <a:chExt cx="5401666" cy="2890015"/>
          </a:xfrm>
        </p:grpSpPr>
        <p:pic>
          <p:nvPicPr>
            <p:cNvPr id="9230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15" t="27841" r="35921" b="42424"/>
            <a:stretch>
              <a:fillRect/>
            </a:stretch>
          </p:blipFill>
          <p:spPr bwMode="auto">
            <a:xfrm>
              <a:off x="-4823499" y="1261863"/>
              <a:ext cx="4752528" cy="289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1" name="Picture 2" descr="http://image.shutterstock.com/display_pic_with_logo/483673/483673,1300239372,1/stock-vector-smoke-cloud-cartoon-73341106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38" r="25391" b="25667"/>
            <a:stretch>
              <a:fillRect/>
            </a:stretch>
          </p:blipFill>
          <p:spPr bwMode="auto">
            <a:xfrm rot="-5567056">
              <a:off x="-2251854" y="2945617"/>
              <a:ext cx="552074" cy="1709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2" name="Picture 2" descr="http://image.shutterstock.com/display_pic_with_logo/483673/483673,1300239372,1/stock-vector-smoke-cloud-cartoon-73341106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38" r="25391" b="25667"/>
            <a:stretch>
              <a:fillRect/>
            </a:stretch>
          </p:blipFill>
          <p:spPr bwMode="auto">
            <a:xfrm rot="-5567056">
              <a:off x="-4894118" y="2980100"/>
              <a:ext cx="552074" cy="1709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577975" y="3538538"/>
            <a:ext cx="4151313" cy="558800"/>
            <a:chOff x="-5485037" y="3561803"/>
            <a:chExt cx="4151427" cy="559151"/>
          </a:xfrm>
        </p:grpSpPr>
        <p:sp>
          <p:nvSpPr>
            <p:cNvPr id="15" name="Freeform 14"/>
            <p:cNvSpPr/>
            <p:nvPr/>
          </p:nvSpPr>
          <p:spPr>
            <a:xfrm>
              <a:off x="-2862415" y="3561803"/>
              <a:ext cx="1528805" cy="552797"/>
            </a:xfrm>
            <a:custGeom>
              <a:avLst/>
              <a:gdLst>
                <a:gd name="connsiteX0" fmla="*/ 0 w 1528851"/>
                <a:gd name="connsiteY0" fmla="*/ 552450 h 779381"/>
                <a:gd name="connsiteX1" fmla="*/ 0 w 1528851"/>
                <a:gd name="connsiteY1" fmla="*/ 552450 h 779381"/>
                <a:gd name="connsiteX2" fmla="*/ 28575 w 1528851"/>
                <a:gd name="connsiteY2" fmla="*/ 419100 h 779381"/>
                <a:gd name="connsiteX3" fmla="*/ 38100 w 1528851"/>
                <a:gd name="connsiteY3" fmla="*/ 390525 h 779381"/>
                <a:gd name="connsiteX4" fmla="*/ 47625 w 1528851"/>
                <a:gd name="connsiteY4" fmla="*/ 352425 h 779381"/>
                <a:gd name="connsiteX5" fmla="*/ 85725 w 1528851"/>
                <a:gd name="connsiteY5" fmla="*/ 295275 h 779381"/>
                <a:gd name="connsiteX6" fmla="*/ 104775 w 1528851"/>
                <a:gd name="connsiteY6" fmla="*/ 266700 h 779381"/>
                <a:gd name="connsiteX7" fmla="*/ 133350 w 1528851"/>
                <a:gd name="connsiteY7" fmla="*/ 257175 h 779381"/>
                <a:gd name="connsiteX8" fmla="*/ 219075 w 1528851"/>
                <a:gd name="connsiteY8" fmla="*/ 200025 h 779381"/>
                <a:gd name="connsiteX9" fmla="*/ 247650 w 1528851"/>
                <a:gd name="connsiteY9" fmla="*/ 180975 h 779381"/>
                <a:gd name="connsiteX10" fmla="*/ 304800 w 1528851"/>
                <a:gd name="connsiteY10" fmla="*/ 152400 h 779381"/>
                <a:gd name="connsiteX11" fmla="*/ 333375 w 1528851"/>
                <a:gd name="connsiteY11" fmla="*/ 142875 h 779381"/>
                <a:gd name="connsiteX12" fmla="*/ 361950 w 1528851"/>
                <a:gd name="connsiteY12" fmla="*/ 123825 h 779381"/>
                <a:gd name="connsiteX13" fmla="*/ 400050 w 1528851"/>
                <a:gd name="connsiteY13" fmla="*/ 114300 h 779381"/>
                <a:gd name="connsiteX14" fmla="*/ 466725 w 1528851"/>
                <a:gd name="connsiteY14" fmla="*/ 76200 h 779381"/>
                <a:gd name="connsiteX15" fmla="*/ 523875 w 1528851"/>
                <a:gd name="connsiteY15" fmla="*/ 57150 h 779381"/>
                <a:gd name="connsiteX16" fmla="*/ 581025 w 1528851"/>
                <a:gd name="connsiteY16" fmla="*/ 28575 h 779381"/>
                <a:gd name="connsiteX17" fmla="*/ 619125 w 1528851"/>
                <a:gd name="connsiteY17" fmla="*/ 9525 h 779381"/>
                <a:gd name="connsiteX18" fmla="*/ 819150 w 1528851"/>
                <a:gd name="connsiteY18" fmla="*/ 0 h 779381"/>
                <a:gd name="connsiteX19" fmla="*/ 1143000 w 1528851"/>
                <a:gd name="connsiteY19" fmla="*/ 9525 h 779381"/>
                <a:gd name="connsiteX20" fmla="*/ 1162050 w 1528851"/>
                <a:gd name="connsiteY20" fmla="*/ 38100 h 779381"/>
                <a:gd name="connsiteX21" fmla="*/ 1190625 w 1528851"/>
                <a:gd name="connsiteY21" fmla="*/ 66675 h 779381"/>
                <a:gd name="connsiteX22" fmla="*/ 1219200 w 1528851"/>
                <a:gd name="connsiteY22" fmla="*/ 123825 h 779381"/>
                <a:gd name="connsiteX23" fmla="*/ 1247775 w 1528851"/>
                <a:gd name="connsiteY23" fmla="*/ 152400 h 779381"/>
                <a:gd name="connsiteX24" fmla="*/ 1257300 w 1528851"/>
                <a:gd name="connsiteY24" fmla="*/ 180975 h 779381"/>
                <a:gd name="connsiteX25" fmla="*/ 1276350 w 1528851"/>
                <a:gd name="connsiteY25" fmla="*/ 247650 h 779381"/>
                <a:gd name="connsiteX26" fmla="*/ 1295400 w 1528851"/>
                <a:gd name="connsiteY26" fmla="*/ 276225 h 779381"/>
                <a:gd name="connsiteX27" fmla="*/ 1352550 w 1528851"/>
                <a:gd name="connsiteY27" fmla="*/ 333375 h 779381"/>
                <a:gd name="connsiteX28" fmla="*/ 1409700 w 1528851"/>
                <a:gd name="connsiteY28" fmla="*/ 419100 h 779381"/>
                <a:gd name="connsiteX29" fmla="*/ 1428750 w 1528851"/>
                <a:gd name="connsiteY29" fmla="*/ 447675 h 779381"/>
                <a:gd name="connsiteX30" fmla="*/ 1457325 w 1528851"/>
                <a:gd name="connsiteY30" fmla="*/ 466725 h 779381"/>
                <a:gd name="connsiteX31" fmla="*/ 1514475 w 1528851"/>
                <a:gd name="connsiteY31" fmla="*/ 504825 h 779381"/>
                <a:gd name="connsiteX32" fmla="*/ 1504950 w 1528851"/>
                <a:gd name="connsiteY32" fmla="*/ 666750 h 779381"/>
                <a:gd name="connsiteX33" fmla="*/ 1485900 w 1528851"/>
                <a:gd name="connsiteY33" fmla="*/ 695325 h 779381"/>
                <a:gd name="connsiteX34" fmla="*/ 1419225 w 1528851"/>
                <a:gd name="connsiteY34" fmla="*/ 714375 h 779381"/>
                <a:gd name="connsiteX35" fmla="*/ 1352550 w 1528851"/>
                <a:gd name="connsiteY35" fmla="*/ 742950 h 779381"/>
                <a:gd name="connsiteX36" fmla="*/ 371475 w 1528851"/>
                <a:gd name="connsiteY36" fmla="*/ 752475 h 779381"/>
                <a:gd name="connsiteX37" fmla="*/ 152400 w 1528851"/>
                <a:gd name="connsiteY37" fmla="*/ 771525 h 779381"/>
                <a:gd name="connsiteX38" fmla="*/ 0 w 1528851"/>
                <a:gd name="connsiteY38" fmla="*/ 552450 h 7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28851" h="779381">
                  <a:moveTo>
                    <a:pt x="0" y="552450"/>
                  </a:moveTo>
                  <a:lnTo>
                    <a:pt x="0" y="552450"/>
                  </a:lnTo>
                  <a:cubicBezTo>
                    <a:pt x="7290" y="516001"/>
                    <a:pt x="16990" y="459649"/>
                    <a:pt x="28575" y="419100"/>
                  </a:cubicBezTo>
                  <a:cubicBezTo>
                    <a:pt x="31333" y="409446"/>
                    <a:pt x="35342" y="400179"/>
                    <a:pt x="38100" y="390525"/>
                  </a:cubicBezTo>
                  <a:cubicBezTo>
                    <a:pt x="41696" y="377938"/>
                    <a:pt x="41771" y="364134"/>
                    <a:pt x="47625" y="352425"/>
                  </a:cubicBezTo>
                  <a:cubicBezTo>
                    <a:pt x="57864" y="331947"/>
                    <a:pt x="73025" y="314325"/>
                    <a:pt x="85725" y="295275"/>
                  </a:cubicBezTo>
                  <a:cubicBezTo>
                    <a:pt x="92075" y="285750"/>
                    <a:pt x="93915" y="270320"/>
                    <a:pt x="104775" y="266700"/>
                  </a:cubicBezTo>
                  <a:cubicBezTo>
                    <a:pt x="114300" y="263525"/>
                    <a:pt x="124573" y="262051"/>
                    <a:pt x="133350" y="257175"/>
                  </a:cubicBezTo>
                  <a:lnTo>
                    <a:pt x="219075" y="200025"/>
                  </a:lnTo>
                  <a:cubicBezTo>
                    <a:pt x="228600" y="193675"/>
                    <a:pt x="236790" y="184595"/>
                    <a:pt x="247650" y="180975"/>
                  </a:cubicBezTo>
                  <a:cubicBezTo>
                    <a:pt x="319474" y="157034"/>
                    <a:pt x="230942" y="189329"/>
                    <a:pt x="304800" y="152400"/>
                  </a:cubicBezTo>
                  <a:cubicBezTo>
                    <a:pt x="313780" y="147910"/>
                    <a:pt x="324395" y="147365"/>
                    <a:pt x="333375" y="142875"/>
                  </a:cubicBezTo>
                  <a:cubicBezTo>
                    <a:pt x="343614" y="137755"/>
                    <a:pt x="351428" y="128334"/>
                    <a:pt x="361950" y="123825"/>
                  </a:cubicBezTo>
                  <a:cubicBezTo>
                    <a:pt x="373982" y="118668"/>
                    <a:pt x="387793" y="118897"/>
                    <a:pt x="400050" y="114300"/>
                  </a:cubicBezTo>
                  <a:cubicBezTo>
                    <a:pt x="521688" y="68686"/>
                    <a:pt x="367240" y="120416"/>
                    <a:pt x="466725" y="76200"/>
                  </a:cubicBezTo>
                  <a:cubicBezTo>
                    <a:pt x="485075" y="68045"/>
                    <a:pt x="507167" y="68289"/>
                    <a:pt x="523875" y="57150"/>
                  </a:cubicBezTo>
                  <a:cubicBezTo>
                    <a:pt x="578789" y="20541"/>
                    <a:pt x="525816" y="52236"/>
                    <a:pt x="581025" y="28575"/>
                  </a:cubicBezTo>
                  <a:cubicBezTo>
                    <a:pt x="594076" y="22982"/>
                    <a:pt x="605027" y="11217"/>
                    <a:pt x="619125" y="9525"/>
                  </a:cubicBezTo>
                  <a:cubicBezTo>
                    <a:pt x="685400" y="1572"/>
                    <a:pt x="752475" y="3175"/>
                    <a:pt x="819150" y="0"/>
                  </a:cubicBezTo>
                  <a:cubicBezTo>
                    <a:pt x="927100" y="3175"/>
                    <a:pt x="1035664" y="-2401"/>
                    <a:pt x="1143000" y="9525"/>
                  </a:cubicBezTo>
                  <a:cubicBezTo>
                    <a:pt x="1154378" y="10789"/>
                    <a:pt x="1154721" y="29306"/>
                    <a:pt x="1162050" y="38100"/>
                  </a:cubicBezTo>
                  <a:cubicBezTo>
                    <a:pt x="1170674" y="48448"/>
                    <a:pt x="1182001" y="56327"/>
                    <a:pt x="1190625" y="66675"/>
                  </a:cubicBezTo>
                  <a:cubicBezTo>
                    <a:pt x="1265563" y="156601"/>
                    <a:pt x="1161922" y="37908"/>
                    <a:pt x="1219200" y="123825"/>
                  </a:cubicBezTo>
                  <a:cubicBezTo>
                    <a:pt x="1226672" y="135033"/>
                    <a:pt x="1238250" y="142875"/>
                    <a:pt x="1247775" y="152400"/>
                  </a:cubicBezTo>
                  <a:cubicBezTo>
                    <a:pt x="1250950" y="161925"/>
                    <a:pt x="1254542" y="171321"/>
                    <a:pt x="1257300" y="180975"/>
                  </a:cubicBezTo>
                  <a:cubicBezTo>
                    <a:pt x="1261369" y="195217"/>
                    <a:pt x="1268737" y="232425"/>
                    <a:pt x="1276350" y="247650"/>
                  </a:cubicBezTo>
                  <a:cubicBezTo>
                    <a:pt x="1281470" y="257889"/>
                    <a:pt x="1287795" y="267669"/>
                    <a:pt x="1295400" y="276225"/>
                  </a:cubicBezTo>
                  <a:cubicBezTo>
                    <a:pt x="1313298" y="296361"/>
                    <a:pt x="1337606" y="310959"/>
                    <a:pt x="1352550" y="333375"/>
                  </a:cubicBezTo>
                  <a:lnTo>
                    <a:pt x="1409700" y="419100"/>
                  </a:lnTo>
                  <a:cubicBezTo>
                    <a:pt x="1416050" y="428625"/>
                    <a:pt x="1419225" y="441325"/>
                    <a:pt x="1428750" y="447675"/>
                  </a:cubicBezTo>
                  <a:cubicBezTo>
                    <a:pt x="1438275" y="454025"/>
                    <a:pt x="1448531" y="459396"/>
                    <a:pt x="1457325" y="466725"/>
                  </a:cubicBezTo>
                  <a:cubicBezTo>
                    <a:pt x="1504891" y="506363"/>
                    <a:pt x="1464257" y="488086"/>
                    <a:pt x="1514475" y="504825"/>
                  </a:cubicBezTo>
                  <a:cubicBezTo>
                    <a:pt x="1536463" y="570789"/>
                    <a:pt x="1533184" y="546754"/>
                    <a:pt x="1504950" y="666750"/>
                  </a:cubicBezTo>
                  <a:cubicBezTo>
                    <a:pt x="1502328" y="677893"/>
                    <a:pt x="1494839" y="688174"/>
                    <a:pt x="1485900" y="695325"/>
                  </a:cubicBezTo>
                  <a:cubicBezTo>
                    <a:pt x="1479127" y="700743"/>
                    <a:pt x="1422446" y="713167"/>
                    <a:pt x="1419225" y="714375"/>
                  </a:cubicBezTo>
                  <a:cubicBezTo>
                    <a:pt x="1408124" y="718538"/>
                    <a:pt x="1369154" y="742637"/>
                    <a:pt x="1352550" y="742950"/>
                  </a:cubicBezTo>
                  <a:lnTo>
                    <a:pt x="371475" y="752475"/>
                  </a:lnTo>
                  <a:cubicBezTo>
                    <a:pt x="279419" y="798503"/>
                    <a:pt x="347574" y="771525"/>
                    <a:pt x="152400" y="771525"/>
                  </a:cubicBezTo>
                  <a:lnTo>
                    <a:pt x="0" y="552450"/>
                  </a:lnTo>
                  <a:close/>
                </a:path>
              </a:pathLst>
            </a:custGeom>
            <a:solidFill>
              <a:schemeClr val="accent4">
                <a:lumMod val="65000"/>
                <a:lumOff val="35000"/>
              </a:schemeClr>
            </a:solidFill>
            <a:ln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-5485037" y="3568157"/>
              <a:ext cx="1528805" cy="552797"/>
            </a:xfrm>
            <a:custGeom>
              <a:avLst/>
              <a:gdLst>
                <a:gd name="connsiteX0" fmla="*/ 0 w 1528851"/>
                <a:gd name="connsiteY0" fmla="*/ 552450 h 779381"/>
                <a:gd name="connsiteX1" fmla="*/ 0 w 1528851"/>
                <a:gd name="connsiteY1" fmla="*/ 552450 h 779381"/>
                <a:gd name="connsiteX2" fmla="*/ 28575 w 1528851"/>
                <a:gd name="connsiteY2" fmla="*/ 419100 h 779381"/>
                <a:gd name="connsiteX3" fmla="*/ 38100 w 1528851"/>
                <a:gd name="connsiteY3" fmla="*/ 390525 h 779381"/>
                <a:gd name="connsiteX4" fmla="*/ 47625 w 1528851"/>
                <a:gd name="connsiteY4" fmla="*/ 352425 h 779381"/>
                <a:gd name="connsiteX5" fmla="*/ 85725 w 1528851"/>
                <a:gd name="connsiteY5" fmla="*/ 295275 h 779381"/>
                <a:gd name="connsiteX6" fmla="*/ 104775 w 1528851"/>
                <a:gd name="connsiteY6" fmla="*/ 266700 h 779381"/>
                <a:gd name="connsiteX7" fmla="*/ 133350 w 1528851"/>
                <a:gd name="connsiteY7" fmla="*/ 257175 h 779381"/>
                <a:gd name="connsiteX8" fmla="*/ 219075 w 1528851"/>
                <a:gd name="connsiteY8" fmla="*/ 200025 h 779381"/>
                <a:gd name="connsiteX9" fmla="*/ 247650 w 1528851"/>
                <a:gd name="connsiteY9" fmla="*/ 180975 h 779381"/>
                <a:gd name="connsiteX10" fmla="*/ 304800 w 1528851"/>
                <a:gd name="connsiteY10" fmla="*/ 152400 h 779381"/>
                <a:gd name="connsiteX11" fmla="*/ 333375 w 1528851"/>
                <a:gd name="connsiteY11" fmla="*/ 142875 h 779381"/>
                <a:gd name="connsiteX12" fmla="*/ 361950 w 1528851"/>
                <a:gd name="connsiteY12" fmla="*/ 123825 h 779381"/>
                <a:gd name="connsiteX13" fmla="*/ 400050 w 1528851"/>
                <a:gd name="connsiteY13" fmla="*/ 114300 h 779381"/>
                <a:gd name="connsiteX14" fmla="*/ 466725 w 1528851"/>
                <a:gd name="connsiteY14" fmla="*/ 76200 h 779381"/>
                <a:gd name="connsiteX15" fmla="*/ 523875 w 1528851"/>
                <a:gd name="connsiteY15" fmla="*/ 57150 h 779381"/>
                <a:gd name="connsiteX16" fmla="*/ 581025 w 1528851"/>
                <a:gd name="connsiteY16" fmla="*/ 28575 h 779381"/>
                <a:gd name="connsiteX17" fmla="*/ 619125 w 1528851"/>
                <a:gd name="connsiteY17" fmla="*/ 9525 h 779381"/>
                <a:gd name="connsiteX18" fmla="*/ 819150 w 1528851"/>
                <a:gd name="connsiteY18" fmla="*/ 0 h 779381"/>
                <a:gd name="connsiteX19" fmla="*/ 1143000 w 1528851"/>
                <a:gd name="connsiteY19" fmla="*/ 9525 h 779381"/>
                <a:gd name="connsiteX20" fmla="*/ 1162050 w 1528851"/>
                <a:gd name="connsiteY20" fmla="*/ 38100 h 779381"/>
                <a:gd name="connsiteX21" fmla="*/ 1190625 w 1528851"/>
                <a:gd name="connsiteY21" fmla="*/ 66675 h 779381"/>
                <a:gd name="connsiteX22" fmla="*/ 1219200 w 1528851"/>
                <a:gd name="connsiteY22" fmla="*/ 123825 h 779381"/>
                <a:gd name="connsiteX23" fmla="*/ 1247775 w 1528851"/>
                <a:gd name="connsiteY23" fmla="*/ 152400 h 779381"/>
                <a:gd name="connsiteX24" fmla="*/ 1257300 w 1528851"/>
                <a:gd name="connsiteY24" fmla="*/ 180975 h 779381"/>
                <a:gd name="connsiteX25" fmla="*/ 1276350 w 1528851"/>
                <a:gd name="connsiteY25" fmla="*/ 247650 h 779381"/>
                <a:gd name="connsiteX26" fmla="*/ 1295400 w 1528851"/>
                <a:gd name="connsiteY26" fmla="*/ 276225 h 779381"/>
                <a:gd name="connsiteX27" fmla="*/ 1352550 w 1528851"/>
                <a:gd name="connsiteY27" fmla="*/ 333375 h 779381"/>
                <a:gd name="connsiteX28" fmla="*/ 1409700 w 1528851"/>
                <a:gd name="connsiteY28" fmla="*/ 419100 h 779381"/>
                <a:gd name="connsiteX29" fmla="*/ 1428750 w 1528851"/>
                <a:gd name="connsiteY29" fmla="*/ 447675 h 779381"/>
                <a:gd name="connsiteX30" fmla="*/ 1457325 w 1528851"/>
                <a:gd name="connsiteY30" fmla="*/ 466725 h 779381"/>
                <a:gd name="connsiteX31" fmla="*/ 1514475 w 1528851"/>
                <a:gd name="connsiteY31" fmla="*/ 504825 h 779381"/>
                <a:gd name="connsiteX32" fmla="*/ 1504950 w 1528851"/>
                <a:gd name="connsiteY32" fmla="*/ 666750 h 779381"/>
                <a:gd name="connsiteX33" fmla="*/ 1485900 w 1528851"/>
                <a:gd name="connsiteY33" fmla="*/ 695325 h 779381"/>
                <a:gd name="connsiteX34" fmla="*/ 1419225 w 1528851"/>
                <a:gd name="connsiteY34" fmla="*/ 714375 h 779381"/>
                <a:gd name="connsiteX35" fmla="*/ 1352550 w 1528851"/>
                <a:gd name="connsiteY35" fmla="*/ 742950 h 779381"/>
                <a:gd name="connsiteX36" fmla="*/ 371475 w 1528851"/>
                <a:gd name="connsiteY36" fmla="*/ 752475 h 779381"/>
                <a:gd name="connsiteX37" fmla="*/ 152400 w 1528851"/>
                <a:gd name="connsiteY37" fmla="*/ 771525 h 779381"/>
                <a:gd name="connsiteX38" fmla="*/ 0 w 1528851"/>
                <a:gd name="connsiteY38" fmla="*/ 552450 h 7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28851" h="779381">
                  <a:moveTo>
                    <a:pt x="0" y="552450"/>
                  </a:moveTo>
                  <a:lnTo>
                    <a:pt x="0" y="552450"/>
                  </a:lnTo>
                  <a:cubicBezTo>
                    <a:pt x="7290" y="516001"/>
                    <a:pt x="16990" y="459649"/>
                    <a:pt x="28575" y="419100"/>
                  </a:cubicBezTo>
                  <a:cubicBezTo>
                    <a:pt x="31333" y="409446"/>
                    <a:pt x="35342" y="400179"/>
                    <a:pt x="38100" y="390525"/>
                  </a:cubicBezTo>
                  <a:cubicBezTo>
                    <a:pt x="41696" y="377938"/>
                    <a:pt x="41771" y="364134"/>
                    <a:pt x="47625" y="352425"/>
                  </a:cubicBezTo>
                  <a:cubicBezTo>
                    <a:pt x="57864" y="331947"/>
                    <a:pt x="73025" y="314325"/>
                    <a:pt x="85725" y="295275"/>
                  </a:cubicBezTo>
                  <a:cubicBezTo>
                    <a:pt x="92075" y="285750"/>
                    <a:pt x="93915" y="270320"/>
                    <a:pt x="104775" y="266700"/>
                  </a:cubicBezTo>
                  <a:cubicBezTo>
                    <a:pt x="114300" y="263525"/>
                    <a:pt x="124573" y="262051"/>
                    <a:pt x="133350" y="257175"/>
                  </a:cubicBezTo>
                  <a:lnTo>
                    <a:pt x="219075" y="200025"/>
                  </a:lnTo>
                  <a:cubicBezTo>
                    <a:pt x="228600" y="193675"/>
                    <a:pt x="236790" y="184595"/>
                    <a:pt x="247650" y="180975"/>
                  </a:cubicBezTo>
                  <a:cubicBezTo>
                    <a:pt x="319474" y="157034"/>
                    <a:pt x="230942" y="189329"/>
                    <a:pt x="304800" y="152400"/>
                  </a:cubicBezTo>
                  <a:cubicBezTo>
                    <a:pt x="313780" y="147910"/>
                    <a:pt x="324395" y="147365"/>
                    <a:pt x="333375" y="142875"/>
                  </a:cubicBezTo>
                  <a:cubicBezTo>
                    <a:pt x="343614" y="137755"/>
                    <a:pt x="351428" y="128334"/>
                    <a:pt x="361950" y="123825"/>
                  </a:cubicBezTo>
                  <a:cubicBezTo>
                    <a:pt x="373982" y="118668"/>
                    <a:pt x="387793" y="118897"/>
                    <a:pt x="400050" y="114300"/>
                  </a:cubicBezTo>
                  <a:cubicBezTo>
                    <a:pt x="521688" y="68686"/>
                    <a:pt x="367240" y="120416"/>
                    <a:pt x="466725" y="76200"/>
                  </a:cubicBezTo>
                  <a:cubicBezTo>
                    <a:pt x="485075" y="68045"/>
                    <a:pt x="507167" y="68289"/>
                    <a:pt x="523875" y="57150"/>
                  </a:cubicBezTo>
                  <a:cubicBezTo>
                    <a:pt x="578789" y="20541"/>
                    <a:pt x="525816" y="52236"/>
                    <a:pt x="581025" y="28575"/>
                  </a:cubicBezTo>
                  <a:cubicBezTo>
                    <a:pt x="594076" y="22982"/>
                    <a:pt x="605027" y="11217"/>
                    <a:pt x="619125" y="9525"/>
                  </a:cubicBezTo>
                  <a:cubicBezTo>
                    <a:pt x="685400" y="1572"/>
                    <a:pt x="752475" y="3175"/>
                    <a:pt x="819150" y="0"/>
                  </a:cubicBezTo>
                  <a:cubicBezTo>
                    <a:pt x="927100" y="3175"/>
                    <a:pt x="1035664" y="-2401"/>
                    <a:pt x="1143000" y="9525"/>
                  </a:cubicBezTo>
                  <a:cubicBezTo>
                    <a:pt x="1154378" y="10789"/>
                    <a:pt x="1154721" y="29306"/>
                    <a:pt x="1162050" y="38100"/>
                  </a:cubicBezTo>
                  <a:cubicBezTo>
                    <a:pt x="1170674" y="48448"/>
                    <a:pt x="1182001" y="56327"/>
                    <a:pt x="1190625" y="66675"/>
                  </a:cubicBezTo>
                  <a:cubicBezTo>
                    <a:pt x="1265563" y="156601"/>
                    <a:pt x="1161922" y="37908"/>
                    <a:pt x="1219200" y="123825"/>
                  </a:cubicBezTo>
                  <a:cubicBezTo>
                    <a:pt x="1226672" y="135033"/>
                    <a:pt x="1238250" y="142875"/>
                    <a:pt x="1247775" y="152400"/>
                  </a:cubicBezTo>
                  <a:cubicBezTo>
                    <a:pt x="1250950" y="161925"/>
                    <a:pt x="1254542" y="171321"/>
                    <a:pt x="1257300" y="180975"/>
                  </a:cubicBezTo>
                  <a:cubicBezTo>
                    <a:pt x="1261369" y="195217"/>
                    <a:pt x="1268737" y="232425"/>
                    <a:pt x="1276350" y="247650"/>
                  </a:cubicBezTo>
                  <a:cubicBezTo>
                    <a:pt x="1281470" y="257889"/>
                    <a:pt x="1287795" y="267669"/>
                    <a:pt x="1295400" y="276225"/>
                  </a:cubicBezTo>
                  <a:cubicBezTo>
                    <a:pt x="1313298" y="296361"/>
                    <a:pt x="1337606" y="310959"/>
                    <a:pt x="1352550" y="333375"/>
                  </a:cubicBezTo>
                  <a:lnTo>
                    <a:pt x="1409700" y="419100"/>
                  </a:lnTo>
                  <a:cubicBezTo>
                    <a:pt x="1416050" y="428625"/>
                    <a:pt x="1419225" y="441325"/>
                    <a:pt x="1428750" y="447675"/>
                  </a:cubicBezTo>
                  <a:cubicBezTo>
                    <a:pt x="1438275" y="454025"/>
                    <a:pt x="1448531" y="459396"/>
                    <a:pt x="1457325" y="466725"/>
                  </a:cubicBezTo>
                  <a:cubicBezTo>
                    <a:pt x="1504891" y="506363"/>
                    <a:pt x="1464257" y="488086"/>
                    <a:pt x="1514475" y="504825"/>
                  </a:cubicBezTo>
                  <a:cubicBezTo>
                    <a:pt x="1536463" y="570789"/>
                    <a:pt x="1533184" y="546754"/>
                    <a:pt x="1504950" y="666750"/>
                  </a:cubicBezTo>
                  <a:cubicBezTo>
                    <a:pt x="1502328" y="677893"/>
                    <a:pt x="1494839" y="688174"/>
                    <a:pt x="1485900" y="695325"/>
                  </a:cubicBezTo>
                  <a:cubicBezTo>
                    <a:pt x="1479127" y="700743"/>
                    <a:pt x="1422446" y="713167"/>
                    <a:pt x="1419225" y="714375"/>
                  </a:cubicBezTo>
                  <a:cubicBezTo>
                    <a:pt x="1408124" y="718538"/>
                    <a:pt x="1369154" y="742637"/>
                    <a:pt x="1352550" y="742950"/>
                  </a:cubicBezTo>
                  <a:lnTo>
                    <a:pt x="371475" y="752475"/>
                  </a:lnTo>
                  <a:cubicBezTo>
                    <a:pt x="279419" y="798503"/>
                    <a:pt x="347574" y="771525"/>
                    <a:pt x="152400" y="771525"/>
                  </a:cubicBezTo>
                  <a:lnTo>
                    <a:pt x="0" y="552450"/>
                  </a:lnTo>
                  <a:close/>
                </a:path>
              </a:pathLst>
            </a:custGeom>
            <a:solidFill>
              <a:schemeClr val="accent4">
                <a:lumMod val="65000"/>
                <a:lumOff val="35000"/>
              </a:schemeClr>
            </a:solidFill>
            <a:ln>
              <a:solidFill>
                <a:schemeClr val="accent4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316163" y="254000"/>
            <a:ext cx="6826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kern="0" dirty="0">
                <a:solidFill>
                  <a:srgbClr val="0070C0"/>
                </a:solidFill>
              </a:rPr>
              <a:t>What effects the braking distance?</a:t>
            </a:r>
          </a:p>
        </p:txBody>
      </p:sp>
      <p:pic>
        <p:nvPicPr>
          <p:cNvPr id="17" name="Picture 6" descr="http://doodlekidz.com/1024/clip-art-illustration-of-a-blond-haired-boy-playing-ball-with-a-puppy-by-rogue-design-and-image-42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6698" r="348" b="7014"/>
          <a:stretch/>
        </p:blipFill>
        <p:spPr bwMode="auto">
          <a:xfrm flipH="1">
            <a:off x="7092280" y="1891786"/>
            <a:ext cx="1314680" cy="194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4.07407E-6 L 0.77952 0.00023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6" t="27274" r="54837" b="45644"/>
          <a:stretch>
            <a:fillRect/>
          </a:stretch>
        </p:blipFill>
        <p:spPr bwMode="auto">
          <a:xfrm>
            <a:off x="-340531" y="217488"/>
            <a:ext cx="2448731" cy="271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15913" y="3467100"/>
            <a:ext cx="3825875" cy="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>
          <a:xfrm>
            <a:off x="-317500" y="3409950"/>
            <a:ext cx="4851400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Thinking distance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84650" y="3467100"/>
            <a:ext cx="4259263" cy="0"/>
          </a:xfrm>
          <a:prstGeom prst="straightConnector1">
            <a:avLst/>
          </a:prstGeom>
          <a:ln w="76200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124325" y="3340100"/>
            <a:ext cx="4319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4000" kern="0" dirty="0">
                <a:solidFill>
                  <a:srgbClr val="7030A0"/>
                </a:solidFill>
              </a:rPr>
              <a:t>Braking distance</a:t>
            </a:r>
          </a:p>
        </p:txBody>
      </p:sp>
      <p:pic>
        <p:nvPicPr>
          <p:cNvPr id="102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4" t="31648" r="43475" b="57291"/>
          <a:stretch>
            <a:fillRect/>
          </a:stretch>
        </p:blipFill>
        <p:spPr bwMode="auto">
          <a:xfrm>
            <a:off x="3059113" y="31750"/>
            <a:ext cx="2165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112838" y="4724400"/>
            <a:ext cx="71326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6000" b="1" kern="0" dirty="0">
                <a:solidFill>
                  <a:srgbClr val="FF0000"/>
                </a:solidFill>
              </a:rPr>
              <a:t>Stopping distance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5536" y="4868863"/>
            <a:ext cx="8048377" cy="0"/>
          </a:xfrm>
          <a:prstGeom prst="straightConnector1">
            <a:avLst/>
          </a:prstGeom>
          <a:ln w="762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http://doodlekidz.com/1024/clip-art-illustration-of-a-blond-haired-boy-playing-ball-with-a-puppy-by-rogue-design-and-image-42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6698" r="348" b="7014"/>
          <a:stretch/>
        </p:blipFill>
        <p:spPr bwMode="auto">
          <a:xfrm flipH="1">
            <a:off x="7452765" y="1016459"/>
            <a:ext cx="1585419" cy="234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ad3.whstatic.com/images/thumb/b/b0/Drive-a-Car-With-an-Automatic-Transmission-Step-7.jpg/550px-Drive-a-Car-With-an-Automatic-Transmission-Step-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119" y="1442244"/>
            <a:ext cx="2151337" cy="1490824"/>
          </a:xfrm>
          <a:prstGeom prst="rect">
            <a:avLst/>
          </a:prstGeom>
          <a:noFill/>
          <a:ln w="177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257</Words>
  <Application>Microsoft Office PowerPoint</Application>
  <PresentationFormat>On-screen Show (4:3)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Comic Sans MS</vt:lpstr>
      <vt:lpstr>Default Design</vt:lpstr>
      <vt:lpstr> </vt:lpstr>
      <vt:lpstr>PowerPoint Presentation</vt:lpstr>
      <vt:lpstr>PowerPoint Presentation</vt:lpstr>
      <vt:lpstr>What causes car crashes?</vt:lpstr>
      <vt:lpstr>Break it down:</vt:lpstr>
      <vt:lpstr>PowerPoint Presentation</vt:lpstr>
      <vt:lpstr>Thinking distance</vt:lpstr>
      <vt:lpstr>PowerPoint Presentation</vt:lpstr>
      <vt:lpstr>Thinking distance</vt:lpstr>
      <vt:lpstr>Stopping a car…</vt:lpstr>
      <vt:lpstr>Experiment</vt:lpstr>
      <vt:lpstr>Reaction times. What is your reaction time?</vt:lpstr>
      <vt:lpstr>Reaction time ___ secs</vt:lpstr>
      <vt:lpstr>Guess… What is the stopping distance of a car travelling at 70mph?       (National speed limit on a motorway)</vt:lpstr>
      <vt:lpstr>PowerPoint Presentation</vt:lpstr>
      <vt:lpstr>So… why are these the same distance apart in all three lanes?...</vt:lpstr>
      <vt:lpstr>H/w Make a poster outlining the factors that effect cars stopping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staff</dc:creator>
  <cp:lastModifiedBy>MCGILL Zachary [North Albany Snr High School]</cp:lastModifiedBy>
  <cp:revision>41</cp:revision>
  <dcterms:created xsi:type="dcterms:W3CDTF">2011-09-23T07:26:16Z</dcterms:created>
  <dcterms:modified xsi:type="dcterms:W3CDTF">2023-11-09T04:30:05Z</dcterms:modified>
</cp:coreProperties>
</file>